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96" r:id="rId5"/>
    <p:sldId id="281" r:id="rId6"/>
    <p:sldId id="259" r:id="rId7"/>
    <p:sldId id="260" r:id="rId8"/>
    <p:sldId id="263" r:id="rId9"/>
    <p:sldId id="266" r:id="rId10"/>
    <p:sldId id="311" r:id="rId11"/>
    <p:sldId id="267" r:id="rId12"/>
    <p:sldId id="298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12" r:id="rId22"/>
    <p:sldId id="306" r:id="rId23"/>
    <p:sldId id="307" r:id="rId24"/>
    <p:sldId id="308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.knowler" initials="l" lastIdx="4" clrIdx="0"/>
  <p:cmAuthor id="1" name="gdonald" initials="gdonald" lastIdx="1" clrIdx="1"/>
  <p:cmAuthor id="2" name="Microsoft Office User" initials="Offic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580" autoAdjust="0"/>
  </p:normalViewPr>
  <p:slideViewPr>
    <p:cSldViewPr>
      <p:cViewPr varScale="1">
        <p:scale>
          <a:sx n="89" d="100"/>
          <a:sy n="89" d="100"/>
        </p:scale>
        <p:origin x="4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6B2A-B2BA-4056-AA08-DE1D9178AED1}" type="datetimeFigureOut">
              <a:rPr lang="en-GB" smtClean="0"/>
              <a:t>27/03/2024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2C6C-B8F1-4BBD-A2EF-4D152EA1CA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19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1D9D-7A41-488D-860C-D380FB28512D}" type="datetimeFigureOut">
              <a:rPr lang="en-GB" smtClean="0"/>
              <a:t>27/03/2024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33A5-0F08-40F9-A59F-1F2A65A18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810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1268761"/>
            <a:ext cx="8013711" cy="86409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1" y="2492896"/>
            <a:ext cx="8013711" cy="3456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39" y="252834"/>
            <a:ext cx="1264323" cy="6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38BB-7305-42BA-89C9-24D96AEF7A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833-B68D-404D-81A8-29C8962CE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1E11-3B3F-45CD-BBA7-601B8D2BD6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2804-BAF9-44DE-843C-042AD5FA5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8F72-19D3-40D5-B515-43996F2835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6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B02B-8822-4FDC-952A-69780116E1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D4D0-C8A5-4F73-BDF9-B0A26B2380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822E-93AC-45CD-AA96-AB7D05E4C4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BB37-FE6F-4560-94F4-C55FB09DB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0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5140-02FB-4899-AF7F-A4299D45A4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117F2-9001-4C2F-9999-638672F625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6.sv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7.sv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8.sv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9.sv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0.sv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1.sv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2.sv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3.sv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4.sv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5.sv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26.sv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4.sv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X%2FX915.s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49" y="1844824"/>
            <a:ext cx="8013711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South East England General Histopathology EQA Scheme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Case Discussion Round x</a:t>
            </a:r>
            <a:br>
              <a:rPr lang="en-GB" dirty="0"/>
            </a:br>
            <a:r>
              <a:rPr lang="en-GB" dirty="0"/>
              <a:t> </a:t>
            </a:r>
            <a:r>
              <a:rPr lang="en-GB" sz="2700" dirty="0"/>
              <a:t>Wednesday 27</a:t>
            </a:r>
            <a:r>
              <a:rPr lang="en-GB" sz="2700" baseline="30000" dirty="0"/>
              <a:t>th</a:t>
            </a:r>
            <a:r>
              <a:rPr lang="en-GB" sz="2700" dirty="0"/>
              <a:t> March, 2024</a:t>
            </a:r>
            <a:br>
              <a:rPr lang="en-GB" sz="2700" dirty="0"/>
            </a:br>
            <a:br>
              <a:rPr lang="en-GB" dirty="0"/>
            </a:br>
            <a:r>
              <a:rPr lang="en-GB" sz="4800" b="1" dirty="0"/>
              <a:t>THANK YOU FOR WAITING </a:t>
            </a:r>
            <a:br>
              <a:rPr lang="en-GB" sz="4800" b="1" dirty="0"/>
            </a:br>
            <a:r>
              <a:rPr lang="en-GB" b="1" dirty="0"/>
              <a:t>The meeting will start at 12:00pm</a:t>
            </a:r>
            <a:br>
              <a:rPr lang="en-GB" b="1" dirty="0"/>
            </a:br>
            <a:endParaRPr lang="en-GB" dirty="0"/>
          </a:p>
        </p:txBody>
      </p:sp>
      <p:pic>
        <p:nvPicPr>
          <p:cNvPr id="18434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85" y="5373216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5707374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916 –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Subcutaneous lump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Deposit of endometriosis/endometrioma.</a:t>
            </a:r>
          </a:p>
          <a:p>
            <a:pPr>
              <a:spcBef>
                <a:spcPts val="336"/>
              </a:spcBef>
            </a:pP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51987"/>
              </p:ext>
            </p:extLst>
          </p:nvPr>
        </p:nvGraphicFramePr>
        <p:xfrm>
          <a:off x="132283" y="1209296"/>
          <a:ext cx="898274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34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86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1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59587"/>
              </p:ext>
            </p:extLst>
          </p:nvPr>
        </p:nvGraphicFramePr>
        <p:xfrm>
          <a:off x="130707" y="2032256"/>
          <a:ext cx="8982745" cy="233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91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106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841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33284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F42. Subcutaneous lump - fascia of right iliac fossa</a:t>
                      </a: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	 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Piece of fibro fatty tissue 21 x 20 x 11mm.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Endometriosis                          10.0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917 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Breast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Tubular Adenoma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56759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19893"/>
              </p:ext>
            </p:extLst>
          </p:nvPr>
        </p:nvGraphicFramePr>
        <p:xfrm>
          <a:off x="141660" y="1916832"/>
          <a:ext cx="8892478" cy="182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24261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4977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8251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F28. Left breast mass excised due to size.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Nodular white tissue measuring 15x30x40mm.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Firm white cut surface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Tubular Adenoma                    9.12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Adenomyoepithelioma           0.48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microglandular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) Adenosis     0.33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Fibroadenoma                          0.07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51% agreed 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9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89247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918 – Lymphoreticular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Bowel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Diffuse large B </a:t>
            </a:r>
            <a:r>
              <a:rPr lang="fr-FR" sz="1200" b="1" dirty="0" err="1">
                <a:solidFill>
                  <a:srgbClr val="FF0000"/>
                </a:solidFill>
                <a:latin typeface="+mn-lt"/>
              </a:rPr>
              <a:t>cell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+mn-lt"/>
              </a:rPr>
              <a:t>lymphoma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53064"/>
              </p:ext>
            </p:extLst>
          </p:nvPr>
        </p:nvGraphicFramePr>
        <p:xfrm>
          <a:off x="125760" y="1268760"/>
          <a:ext cx="8982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15299"/>
              </p:ext>
            </p:extLst>
          </p:nvPr>
        </p:nvGraphicFramePr>
        <p:xfrm>
          <a:off x="156229" y="2091720"/>
          <a:ext cx="8952275" cy="245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6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25545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35843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425917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59379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M59. Small bowel obstruction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52mm lesion invading bowel wall and obstructing lumen</a:t>
                      </a:r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Positive:CD79a, BCl-2, MUM1, PAX-5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      Negative: CD3, CD5, CD10, CD21, CD23, Cyclin D1. MIB-85-95%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High Grade B Cell Lymphoma / DLBCL            9.37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Hodgkins lymphoma (nodular lymphocyte    0.14 predominant)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Marginal zone lymphoma         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Plasmacytoid lymphoma                                  0.14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Lymphoma                                                          0.22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Burkitts lymphoma                                            0.05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Blastoid lymphoma                                            0.01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57% agreed 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919–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Vulva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Vulval mucinous and ciliated cyst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248490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34989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11888"/>
              </p:ext>
            </p:extLst>
          </p:nvPr>
        </p:nvGraphicFramePr>
        <p:xfrm>
          <a:off x="125761" y="1661266"/>
          <a:ext cx="8892478" cy="14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34989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F38. Left vulval cyst.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Cyst measuring 13x10x5mm; contents of a tan gel-like substance.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Bartholins cyst                                                          9.63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Hidrocystoma                                                           0.36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Hidradenoma papilliferum cystically dilated       0.01 </a:t>
                      </a:r>
                    </a:p>
                    <a:p>
                      <a:pPr marL="0" indent="0">
                        <a:buNone/>
                      </a:pP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60% agreed to merge 1, 2 &amp; 3.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7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116632"/>
            <a:ext cx="8406681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920 – GU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Kidney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Oncocytoma</a:t>
            </a:r>
            <a:br>
              <a:rPr lang="en-GB" sz="1200" b="1" dirty="0">
                <a:solidFill>
                  <a:srgbClr val="FF0000"/>
                </a:solidFill>
                <a:latin typeface="+mn-lt"/>
              </a:rPr>
            </a:br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79176"/>
              </p:ext>
            </p:extLst>
          </p:nvPr>
        </p:nvGraphicFramePr>
        <p:xfrm>
          <a:off x="145171" y="1427481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6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51332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28058"/>
              </p:ext>
            </p:extLst>
          </p:nvPr>
        </p:nvGraphicFramePr>
        <p:xfrm>
          <a:off x="145171" y="2016523"/>
          <a:ext cx="8892478" cy="293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5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90015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51965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934567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F47. Left renal mass? RCC. Laparoscopic left radical nephrectomy. 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History of breast cancer.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Kidney measures 140 x 80 x 80mm. Lower pole of kidney contains a  large bulging circumscribed tumour, 80 x 60 x60mm. The cut surface                             has a mahogany brown colour and a central white scar.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CD117 and EMA positive.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CK7 and CD10 negative.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Oncocytoma                                           9.72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Renal Cell Carcinoma                            0.21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42% agreed to merge 1 &amp;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921 – GI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Polyp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Hamartomatous (Peutz-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Jegher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-type) polyp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17212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8985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05464"/>
              </p:ext>
            </p:extLst>
          </p:nvPr>
        </p:nvGraphicFramePr>
        <p:xfrm>
          <a:off x="147182" y="1875696"/>
          <a:ext cx="889247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10501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655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011276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22108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F66.  D2 polyp removed.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Polyp measuring 20mm.  Normal mucosa at base.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Peutz Jeghers polyp                                          5.77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Adenoma (dysplasia)                                        2.55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Hyperplastic polyp                                            0.85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Hamartomatous polyp                                     0.66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Sessile serrated lesion (without dysplasia)   0.10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Benign epithelial proliferation ? Gastric        0.07 metaplasia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72% agreed to merge 1&amp;4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However,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CONSENSUS ONLY REACHES 64% SO CASE IS EXCLUDED FROM SCORING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922 – Skin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Mole 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Dermatofibroma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sz="1100" dirty="0">
                <a:solidFill>
                  <a:schemeClr val="accent1"/>
                </a:solidFill>
              </a:rPr>
            </a:br>
            <a:endParaRPr lang="en-GB" sz="11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02317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65957"/>
              </p:ext>
            </p:extLst>
          </p:nvPr>
        </p:nvGraphicFramePr>
        <p:xfrm>
          <a:off x="125761" y="1661266"/>
          <a:ext cx="889247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7038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M29.  Mole? Blue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naevus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? Malignant melanoma.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Left posterior, inner and upper thigh.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An irregular ellipse of skin 13 x 5 x 7mm deep.  Towards one edge,  there is a flat grey lesion measuring 4 x 3mm.  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lesion is located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approximately 1mm away from the nearest peripheral margin. 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Slicing reveals an orange cut surface.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Melan – A negative.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Perls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stain positive.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Blue Naevus                                                       0.20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Dermatofibroma / Fibrous Histiocytoma      9.61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AFX (Atypical Fibroxanthoma)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Giant cell tumour of skin                                 0.02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Hobnail haemangioma  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Juvenile Xanthogranuloma                              0.03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61% agreed to 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94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17292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923 –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Neck 	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Acinic cell carcinoma, metastatic DPAS positive granules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98296"/>
              </p:ext>
            </p:extLst>
          </p:nvPr>
        </p:nvGraphicFramePr>
        <p:xfrm>
          <a:off x="126548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100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666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7068"/>
              </p:ext>
            </p:extLst>
          </p:nvPr>
        </p:nvGraphicFramePr>
        <p:xfrm>
          <a:off x="124972" y="2091720"/>
          <a:ext cx="887000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76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261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F81. Lump on neck. Previous surgery for salivary gland tumour.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Ellipse of skin containing subcutaneous nodule 10x6x35mm.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DPAS positive granules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Acinic Cell carcinoma                  9.41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Granular Cell Tumour                  0.16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Myoepithelioma                          0.02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Hibernoma                                    0.13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Acinic cell adenoma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Sebaceous gland adenoma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Oncocytoma         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Salivary gland tumour                 0.07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80% agreed to 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17292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924 – Miscellaneous                         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DIGITAL ONLY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Tongue Biopsy	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Favour a benign vascular lesion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24968"/>
              </p:ext>
            </p:extLst>
          </p:nvPr>
        </p:nvGraphicFramePr>
        <p:xfrm>
          <a:off x="126548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124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666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0119"/>
              </p:ext>
            </p:extLst>
          </p:nvPr>
        </p:nvGraphicFramePr>
        <p:xfrm>
          <a:off x="124972" y="2091720"/>
          <a:ext cx="887000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700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261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accent1"/>
                          </a:solidFill>
                        </a:rPr>
                        <a:t>M65. Ventral </a:t>
                      </a:r>
                      <a:r>
                        <a:rPr lang="fr-FR" sz="1200" b="0" dirty="0" err="1">
                          <a:solidFill>
                            <a:schemeClr val="accent1"/>
                          </a:solidFill>
                        </a:rPr>
                        <a:t>mid</a:t>
                      </a:r>
                      <a:r>
                        <a:rPr lang="fr-FR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accent1"/>
                          </a:solidFill>
                        </a:rPr>
                        <a:t>tongue</a:t>
                      </a:r>
                      <a:r>
                        <a:rPr lang="fr-FR" sz="1200" b="0" dirty="0">
                          <a:solidFill>
                            <a:schemeClr val="accent1"/>
                          </a:solidFill>
                        </a:rPr>
                        <a:t> surface </a:t>
                      </a:r>
                      <a:r>
                        <a:rPr lang="fr-FR" sz="1200" b="0" dirty="0" err="1">
                          <a:solidFill>
                            <a:schemeClr val="accent1"/>
                          </a:solidFill>
                        </a:rPr>
                        <a:t>chronic</a:t>
                      </a:r>
                      <a:r>
                        <a:rPr lang="fr-FR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accent1"/>
                          </a:solidFill>
                        </a:rPr>
                        <a:t>ulcer</a:t>
                      </a:r>
                      <a:r>
                        <a:rPr lang="fr-FR" sz="1200" b="0" dirty="0">
                          <a:solidFill>
                            <a:schemeClr val="accent1"/>
                          </a:solidFill>
                        </a:rPr>
                        <a:t>.</a:t>
                      </a: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Tongue bx. Two fragments of tissue 1mm x  4mm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Haemangioma                                                   3.11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(pseudo)epithelial Hyperplasia                       4.20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(incl keratosis)+/- haemangioma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Dyplasia                                                              0.13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Ulcer (with Vascular Base)                               0.43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SCC / suspicious for verrucous carcinoma    0.39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(Partly organised) granulation tissue             0.26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 reparative process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Pyogenic granuloma                                         0.95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Vascular proliferation needs IHC                    0.07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? Kaposi’s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LCH                                                                     0.05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Arteriovenous malformation                        0.41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62% agreed to merge 1 &amp; 2,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However, this still falls short (73%) of the 75% required to score this case.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Therefore, THIS CASE IS EXCLUDED FROM SCORING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730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925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400" dirty="0">
                <a:solidFill>
                  <a:schemeClr val="accent1"/>
                </a:solidFill>
                <a:latin typeface="+mn-lt"/>
              </a:rPr>
              <a:t>Penile biopsy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	</a:t>
            </a: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  <a:latin typeface="+mn-lt"/>
              </a:rPr>
            </a:br>
            <a:endParaRPr lang="en-GB" dirty="0">
              <a:solidFill>
                <a:schemeClr val="accent1"/>
              </a:solidFill>
              <a:latin typeface="+mn-lt"/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62714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886"/>
              </p:ext>
            </p:extLst>
          </p:nvPr>
        </p:nvGraphicFramePr>
        <p:xfrm>
          <a:off x="147711" y="1631856"/>
          <a:ext cx="889247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1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2782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51722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M53.Penile lesion gradually increasing in size.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Piece of grey tan mucosal tissue measuring 7x5mm and 2mm in depth.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There is a  slightly raised discoloured area towards one edge measuring 4 x 3mm bisected and all embedded.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Immunochemistry demonstrates that the histiocytoid cells are positive for S-100 and CD1a with focal CD68.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They are negative for melanocyte markers (Melan-A, HMB-45 and SOX10),  also negative for CD30 and pan cytokeratin (MNF116).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Langerhans cell histiocytosis                  x 143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Histiocytosis X/ LCH                                 x 3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Eosinophilic granuloma                           x 3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Eosinophilic granuloma(Langerhans histiocytoma)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Langerhans cell histiocytosis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</a:t>
                      </a:r>
                      <a:r>
                        <a:rPr lang="en-GB" sz="900" b="0" dirty="0">
                          <a:solidFill>
                            <a:schemeClr val="accent1"/>
                          </a:solidFill>
                        </a:rPr>
                        <a:t>(ideally needs confirmatory langerin IHC or EM)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Langerhans Cell Histiocytosis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1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4" y="2996671"/>
            <a:ext cx="838317" cy="590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05" y="566476"/>
            <a:ext cx="1651662" cy="1203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7724" y="3630826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your mic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87" y="2977479"/>
            <a:ext cx="553140" cy="6106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625476" y="295373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08" y="3004434"/>
            <a:ext cx="556469" cy="5262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25476" y="3630826"/>
            <a:ext cx="1854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“raise hand”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“chat” feature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raise questions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share ideas</a:t>
            </a:r>
          </a:p>
        </p:txBody>
      </p:sp>
      <p:sp>
        <p:nvSpPr>
          <p:cNvPr id="16" name="Oval 15"/>
          <p:cNvSpPr/>
          <p:nvPr/>
        </p:nvSpPr>
        <p:spPr>
          <a:xfrm>
            <a:off x="7015790" y="29143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5790" y="3630826"/>
            <a:ext cx="1776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the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person to call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 before you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unmute your mic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71" y="3029481"/>
            <a:ext cx="652626" cy="544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8193" y="188888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Etiquette</a:t>
            </a:r>
          </a:p>
        </p:txBody>
      </p:sp>
      <p:sp>
        <p:nvSpPr>
          <p:cNvPr id="26" name="Oval 25"/>
          <p:cNvSpPr/>
          <p:nvPr/>
        </p:nvSpPr>
        <p:spPr>
          <a:xfrm>
            <a:off x="3312163" y="487356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5848" y="4880975"/>
            <a:ext cx="1816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see 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chat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397741" y="30019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5535" y="3663095"/>
            <a:ext cx="144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camera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on, everyone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see you</a:t>
            </a:r>
          </a:p>
        </p:txBody>
      </p:sp>
      <p:sp>
        <p:nvSpPr>
          <p:cNvPr id="31" name="Oval 30"/>
          <p:cNvSpPr/>
          <p:nvPr/>
        </p:nvSpPr>
        <p:spPr>
          <a:xfrm>
            <a:off x="2597724" y="2974195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5" y="4859532"/>
            <a:ext cx="698262" cy="6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2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82742" cy="6530022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926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Mediastinal node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726909"/>
              </p:ext>
            </p:extLst>
          </p:nvPr>
        </p:nvGraphicFramePr>
        <p:xfrm>
          <a:off x="117565" y="908720"/>
          <a:ext cx="898274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04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64798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01232"/>
              </p:ext>
            </p:extLst>
          </p:nvPr>
        </p:nvGraphicFramePr>
        <p:xfrm>
          <a:off x="117564" y="1487840"/>
          <a:ext cx="898274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044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64798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323730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M76. CABG. Specimen sent as a mediastinal node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Fatty tissue with calcified presumed lymph node 20x15x5mm. </a:t>
                      </a:r>
                    </a:p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Trisected and all embedded.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 for AE1/AE3, CK7, CK5, P63, PAX8 and SDH-B.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Negative for CD45, S100, chromogranin, synaptophysin, GATA3, CD5,CD117,CK20, carbonic anhydrase IX and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CD10, RCC.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Very sparse staining with CD5, TdT, CD1a and CD99 within the nodules.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Thymoma                                            x 48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Thymoma, B3                                     x 26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Thymic carcinoma                             x 19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it-IT" sz="1200" b="0" dirty="0">
                          <a:solidFill>
                            <a:schemeClr val="accent1"/>
                          </a:solidFill>
                        </a:rPr>
                        <a:t>Metastatic renal cell carcinoma     x 17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Metastasis renal cell cancer             x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B3 Thymoma, </a:t>
                      </a:r>
                      <a:r>
                        <a:rPr lang="en-GB" sz="1200" b="0" dirty="0" err="1">
                          <a:solidFill>
                            <a:srgbClr val="FF0000"/>
                          </a:solidFill>
                        </a:rPr>
                        <a:t>Masaoka</a:t>
                      </a:r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 2b (no tumour                                     encapsulation) and pT1a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9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984776" cy="158417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4. Questions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Comments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Suggestions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Feedback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Thank you for attending. This presentation can be found on the EQA website from next week.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2228" y="685988"/>
            <a:ext cx="80137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accent1"/>
                </a:solidFill>
              </a:rPr>
              <a:t>Agenda</a:t>
            </a:r>
            <a:endParaRPr lang="en-US" altLang="en-US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7056" y="1772816"/>
            <a:ext cx="7848872" cy="4376748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Welcome &amp; Introduction of Scheme Staff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Meeting Terms of Reference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3.     Case and Preliminary Score Review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a)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 914-924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b) Educational Cases – 925-926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4.      Questions / comments</a:t>
            </a:r>
          </a:p>
          <a:p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492896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2. Meeting Terms of Reference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9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8013700" cy="4392488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br>
              <a:rPr lang="en-US" altLang="en-US" sz="2400" dirty="0">
                <a:latin typeface="Arial" charset="0"/>
                <a:cs typeface="Arial" charset="0"/>
              </a:rPr>
            </a:b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FC5646-0BCD-4587-B55D-D85D7FC686F2}"/>
              </a:ext>
            </a:extLst>
          </p:cNvPr>
          <p:cNvSpPr/>
          <p:nvPr/>
        </p:nvSpPr>
        <p:spPr>
          <a:xfrm>
            <a:off x="302716" y="937461"/>
            <a:ext cx="83017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held between the end of case consultation and results being issued and now replaces the additional final week of the case consultation.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an educational exercise; an opportunity to explain the reasons behind scoring and merging or why cases were excluded.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clarity, this is not an opportunity to alter merging decisions, as participants have that opportunity during the “Case Consultation” period.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CPD point will be awarded to those who attend, and it will be added to the annual certificate. </a:t>
            </a:r>
            <a:r>
              <a:rPr lang="en-GB" sz="2000" dirty="0">
                <a:solidFill>
                  <a:schemeClr val="accent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note you have to stay for &gt;50% of the meeting to gain this point (attendance times are monitored automatically by Teams)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always welcome any feedback – good or bad – you may have about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3.     Round x Review</a:t>
            </a:r>
            <a:endParaRPr lang="en-GB" dirty="0"/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62" y="3645024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382" y="188640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Case</a:t>
            </a:r>
            <a:r>
              <a:rPr lang="en-GB" dirty="0"/>
              <a:t> </a:t>
            </a:r>
            <a:r>
              <a:rPr lang="en-GB" b="1" dirty="0"/>
              <a:t>Consultation</a:t>
            </a:r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2" y="243610"/>
            <a:ext cx="703645" cy="10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4EAD0C7-8C90-4EC9-92E7-B4DD5679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22" y="1186898"/>
            <a:ext cx="8517756" cy="209808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152</a:t>
            </a:r>
            <a:r>
              <a:rPr lang="en-US" altLang="en-US" sz="2900" b="1" dirty="0">
                <a:solidFill>
                  <a:srgbClr val="FF0000"/>
                </a:solidFill>
                <a:ea typeface="+mj-ea"/>
              </a:rPr>
              <a:t> 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responses received for round x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85 responses received for consultation – 56% QUORATE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Thank-you for submitting responses and consultation on time – you have made completion of this round much easier for all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</a:rPr>
              <a:t>Basic Rules regarding Case Consultation and Merging Diagnostic categories:</a:t>
            </a:r>
          </a:p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A6900-C689-47DF-A9A1-2CB88894A4C4}"/>
              </a:ext>
            </a:extLst>
          </p:cNvPr>
          <p:cNvSpPr/>
          <p:nvPr/>
        </p:nvSpPr>
        <p:spPr>
          <a:xfrm>
            <a:off x="539552" y="3146299"/>
            <a:ext cx="7690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If you are exempt from a category, your consultation response to that case is not counted</a:t>
            </a:r>
          </a:p>
          <a:p>
            <a:pPr lvl="1"/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Each case must have received a consultation response from at least 50% of those that answered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For a merge to be automatically accepted, more than 50% of consultation respondents must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Between 40-50% agreement, the merge will be accepted only with the agreement of the Organiser (i.e. clinically valid).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The consensus CAN be over-ridden if there are clinically valid reasons for doing so. These are recorded, and reviewed at the AMR. </a:t>
            </a:r>
            <a:br>
              <a:rPr lang="en-US" altLang="en-US" sz="1600" dirty="0">
                <a:latin typeface="Arial" charset="0"/>
              </a:rPr>
            </a:b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Case 914 – Endocrine</a:t>
            </a:r>
            <a:br>
              <a:rPr lang="en-GB" dirty="0">
                <a:solidFill>
                  <a:schemeClr val="accent1"/>
                </a:solidFill>
                <a:latin typeface="+mj-lt"/>
              </a:rPr>
            </a:br>
            <a:r>
              <a:rPr lang="en-GB" sz="1200" dirty="0">
                <a:solidFill>
                  <a:schemeClr val="accent1"/>
                </a:solidFill>
                <a:latin typeface="+mj-lt"/>
              </a:rPr>
              <a:t>Specimen</a:t>
            </a:r>
            <a:r>
              <a:rPr lang="en-GB" sz="1600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GB" sz="1200" dirty="0">
                <a:solidFill>
                  <a:schemeClr val="accent1"/>
                </a:solidFill>
                <a:latin typeface="+mj-lt"/>
              </a:rPr>
              <a:t>Lymph node</a:t>
            </a:r>
            <a:br>
              <a:rPr lang="en-GB" sz="1200" dirty="0">
                <a:solidFill>
                  <a:schemeClr val="accent1"/>
                </a:solidFill>
                <a:latin typeface="+mj-lt"/>
              </a:rPr>
            </a:br>
            <a:r>
              <a:rPr lang="en-GB" sz="1200" b="1" dirty="0">
                <a:solidFill>
                  <a:srgbClr val="FF0000"/>
                </a:solidFill>
                <a:latin typeface="+mj-lt"/>
              </a:rPr>
              <a:t>Submitted Diagnosis: Paraganglioma</a:t>
            </a:r>
          </a:p>
          <a:p>
            <a:endParaRPr lang="en-GB" sz="1200" b="1" dirty="0">
              <a:solidFill>
                <a:srgbClr val="FF0000"/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Submitted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83645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20056"/>
              </p:ext>
            </p:extLst>
          </p:nvPr>
        </p:nvGraphicFramePr>
        <p:xfrm>
          <a:off x="125761" y="1875696"/>
          <a:ext cx="8892478" cy="24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33871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M28. 2.5cm node para aortic at level of IMA ?Lymphoma ?Testicular ?Benign</a:t>
                      </a:r>
                      <a:endParaRPr lang="en-GB" sz="1000" b="0" i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Grey soft nodule almost spherical 25mm diameter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Diffuse strong expression for synaptophysin &amp; Chromogranin A.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Some reaction for S100.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MIB approx 1%. AE1/AE3 negative.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Paraganglioma / pheochromocytoma        9.73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NET / Carcinoid                                              0.27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90% agreed NO MERGES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245100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915 – Respiratory</a:t>
            </a:r>
            <a:br>
              <a:rPr lang="en-GB" sz="1400" b="1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Lobe Nodule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MALToma (extra-nodal marginal zone lymphoma of mucosa-associated lymphoid tissue)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454353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68144"/>
              </p:ext>
            </p:extLst>
          </p:nvPr>
        </p:nvGraphicFramePr>
        <p:xfrm>
          <a:off x="123729" y="1631856"/>
          <a:ext cx="889247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0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9829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992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F91. PET positive left lower lobe nodule and bilateral PET negative                           small pulmonary nodules. </a:t>
                      </a:r>
                    </a:p>
                    <a:p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Frozen section suggestive of benign disease                          ??lymphoma therefore no further pulmonary resection.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lower lobe wedge contains a wedge excision measuring 106 x 94 x 25mm with a  nodule at 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x 19 x 17mm. 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8mm from the stapled                            margin.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35mm away from the nodule is further nodule 12 x 5 x 5 mm it                            is 5 mm from the stapled line.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 for CD20, CD79a,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bcl-2 and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lgM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. Reversal of the normal                        kappa: lambda ratio.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Cells are negative for CD10, bcl-6 and cyclin-D1.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Scattered CD3 and CD5 positive cells. The ki67 proliferation index is low.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MALT Lymphoma / Low Grade B Cell             8.86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Lymphoma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Lymphoplasmacytic lymphoma                     0.68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Waldenstroms</a:t>
                      </a: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Follicular Lymphoma                                       0.10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Plasmacytoma                          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CLL / Small lymphocytic lymphoma              0.14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Reactive – pseudolymphoma                         0.01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Lymphoproliferative lesion                             0.08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Hodgkin lymphoma (nodule lymphocyte     0.07 predominant)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36-74% agreed to merges of 1&amp;2, 1&amp;9 or 1,2 and 9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Therefore we will merge 1, 2 &amp; 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ide-theme-1500x1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EAF532C353724DA4FCA5B8CC37C952" ma:contentTypeVersion="13" ma:contentTypeDescription="Create a new document." ma:contentTypeScope="" ma:versionID="1f60450ff5c9527ab2a4214967a96e60">
  <xsd:schema xmlns:xsd="http://www.w3.org/2001/XMLSchema" xmlns:xs="http://www.w3.org/2001/XMLSchema" xmlns:p="http://schemas.microsoft.com/office/2006/metadata/properties" xmlns:ns3="d007e77a-2cd5-4e80-817b-83c06a795847" xmlns:ns4="d10928b3-b113-40fb-a8fa-eb6b18607619" targetNamespace="http://schemas.microsoft.com/office/2006/metadata/properties" ma:root="true" ma:fieldsID="d24323c2d3a6c043969283af406ffb41" ns3:_="" ns4:_="">
    <xsd:import namespace="d007e77a-2cd5-4e80-817b-83c06a795847"/>
    <xsd:import namespace="d10928b3-b113-40fb-a8fa-eb6b186076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7e77a-2cd5-4e80-817b-83c06a7958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928b3-b113-40fb-a8fa-eb6b18607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0928b3-b113-40fb-a8fa-eb6b1860761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2A007-F880-460A-B818-C37B397D1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7e77a-2cd5-4e80-817b-83c06a795847"/>
    <ds:schemaRef ds:uri="d10928b3-b113-40fb-a8fa-eb6b18607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1D133-06D8-4140-A4D1-34CBD534D7EA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d10928b3-b113-40fb-a8fa-eb6b18607619"/>
    <ds:schemaRef ds:uri="http://www.w3.org/XML/1998/namespace"/>
    <ds:schemaRef ds:uri="http://purl.org/dc/dcmitype/"/>
    <ds:schemaRef ds:uri="d007e77a-2cd5-4e80-817b-83c06a795847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FDC01-DB42-40D1-B37F-BA4DA08B6E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4703</TotalTime>
  <Words>2127</Words>
  <Application>Microsoft Office PowerPoint</Application>
  <PresentationFormat>On-screen Show (4:3)</PresentationFormat>
  <Paragraphs>357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pride-theme-1500x100</vt:lpstr>
      <vt:lpstr>  South East England General Histopathology EQA Scheme  Case Discussion Round x  Wednesday 27th March, 2024  THANK YOU FOR WAITING  The meeting will start at 12:00pm </vt:lpstr>
      <vt:lpstr>PowerPoint Presentation</vt:lpstr>
      <vt:lpstr>Agenda</vt:lpstr>
      <vt:lpstr>          2. Meeting Terms of Reference</vt:lpstr>
      <vt:lpstr>PowerPoint Presentation</vt:lpstr>
      <vt:lpstr> 3.     Round x Review</vt:lpstr>
      <vt:lpstr>Case Consultation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4. Questions               Comments               Suggestions               Feedback  Thank you for attending. This presentation can be found on the EQA website from next week.  </vt:lpstr>
    </vt:vector>
  </TitlesOfParts>
  <Company>Maidstone and Tunbridge Wells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Paul</dc:creator>
  <cp:lastModifiedBy>Louise KNOWLER</cp:lastModifiedBy>
  <cp:revision>466</cp:revision>
  <dcterms:created xsi:type="dcterms:W3CDTF">2012-09-20T10:00:03Z</dcterms:created>
  <dcterms:modified xsi:type="dcterms:W3CDTF">2024-03-27T10:50:41Z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0x0101009DEAF532C353724DA4FCA5B8CC37C952</vt:lpwstr>
  </property>
</Properties>
</file>